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81" r:id="rId3"/>
    <p:sldId id="260" r:id="rId4"/>
    <p:sldId id="261" r:id="rId5"/>
    <p:sldId id="262" r:id="rId6"/>
    <p:sldId id="263" r:id="rId7"/>
    <p:sldId id="267" r:id="rId8"/>
    <p:sldId id="269" r:id="rId9"/>
    <p:sldId id="282" r:id="rId10"/>
    <p:sldId id="274" r:id="rId11"/>
    <p:sldId id="275" r:id="rId12"/>
    <p:sldId id="270" r:id="rId13"/>
    <p:sldId id="271" r:id="rId14"/>
    <p:sldId id="273" r:id="rId15"/>
    <p:sldId id="280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3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DBA4-520A-45B0-8F9F-1886A10906BE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A0CC-0ED2-45CF-8CC7-C9B142709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DBA4-520A-45B0-8F9F-1886A10906BE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A0CC-0ED2-45CF-8CC7-C9B142709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DBA4-520A-45B0-8F9F-1886A10906BE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A0CC-0ED2-45CF-8CC7-C9B142709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DBA4-520A-45B0-8F9F-1886A10906BE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A0CC-0ED2-45CF-8CC7-C9B142709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DBA4-520A-45B0-8F9F-1886A10906BE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A0CC-0ED2-45CF-8CC7-C9B142709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DBA4-520A-45B0-8F9F-1886A10906BE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A0CC-0ED2-45CF-8CC7-C9B142709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DBA4-520A-45B0-8F9F-1886A10906BE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A0CC-0ED2-45CF-8CC7-C9B142709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DBA4-520A-45B0-8F9F-1886A10906BE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A0CC-0ED2-45CF-8CC7-C9B142709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DBA4-520A-45B0-8F9F-1886A10906BE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A0CC-0ED2-45CF-8CC7-C9B142709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DBA4-520A-45B0-8F9F-1886A10906BE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A0CC-0ED2-45CF-8CC7-C9B142709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DDBA4-520A-45B0-8F9F-1886A10906BE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A0CC-0ED2-45CF-8CC7-C9B142709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DDBA4-520A-45B0-8F9F-1886A10906BE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4A0CC-0ED2-45CF-8CC7-C9B142709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Effect of NH4Cl on synaptic transmission in </a:t>
            </a:r>
            <a:r>
              <a:rPr lang="en-US" dirty="0" smtClean="0">
                <a:solidFill>
                  <a:srgbClr val="FF0000"/>
                </a:solidFill>
              </a:rPr>
              <a:t>crayfish</a:t>
            </a:r>
            <a:r>
              <a:rPr lang="en-US" dirty="0" smtClean="0"/>
              <a:t> neuromuscular junction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20mM ammonium chloride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145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850656"/>
              </p:ext>
            </p:extLst>
          </p:nvPr>
        </p:nvGraphicFramePr>
        <p:xfrm>
          <a:off x="228600" y="76200"/>
          <a:ext cx="8534400" cy="685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SPW 12.0 Graph" r:id="rId3" imgW="7362550" imgH="6856656" progId="SigmaPlotGraphicObject.11">
                  <p:embed/>
                </p:oleObj>
              </mc:Choice>
              <mc:Fallback>
                <p:oleObj name="SPW 12.0 Graph" r:id="rId3" imgW="7362550" imgH="6856656" progId="SigmaPlotGraphicObject.11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6200"/>
                        <a:ext cx="8534400" cy="685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8277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894363"/>
              </p:ext>
            </p:extLst>
          </p:nvPr>
        </p:nvGraphicFramePr>
        <p:xfrm>
          <a:off x="1752600" y="1295360"/>
          <a:ext cx="7135904" cy="5257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SPW 12.0 Graph" r:id="rId3" imgW="4581668" imgH="3372010" progId="SigmaPlotGraphicObject.11">
                  <p:embed/>
                </p:oleObj>
              </mc:Choice>
              <mc:Fallback>
                <p:oleObj name="SPW 12.0 Graph" r:id="rId3" imgW="4581668" imgH="3372010" progId="SigmaPlotGraphicObject.11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295360"/>
                        <a:ext cx="7135904" cy="52578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457200"/>
            <a:ext cx="7510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20 </a:t>
            </a:r>
            <a:r>
              <a:rPr lang="en-US" dirty="0" err="1" smtClean="0"/>
              <a:t>mM</a:t>
            </a:r>
            <a:r>
              <a:rPr lang="en-US" dirty="0" smtClean="0"/>
              <a:t> NH4Cl has 70 </a:t>
            </a:r>
            <a:r>
              <a:rPr lang="en-US" dirty="0" err="1" smtClean="0"/>
              <a:t>mM</a:t>
            </a:r>
            <a:r>
              <a:rPr lang="en-US" dirty="0" smtClean="0"/>
              <a:t> </a:t>
            </a:r>
            <a:r>
              <a:rPr lang="en-US" dirty="0" err="1" smtClean="0"/>
              <a:t>NaCl</a:t>
            </a:r>
            <a:r>
              <a:rPr lang="en-US" dirty="0" smtClean="0"/>
              <a:t> so  stays around the same OSM</a:t>
            </a:r>
          </a:p>
          <a:p>
            <a:r>
              <a:rPr lang="en-US" dirty="0" smtClean="0"/>
              <a:t>But with fly NMJ in 20 </a:t>
            </a:r>
            <a:r>
              <a:rPr lang="en-US" dirty="0" err="1" smtClean="0"/>
              <a:t>mM</a:t>
            </a:r>
            <a:r>
              <a:rPr lang="en-US" dirty="0" smtClean="0"/>
              <a:t> the EPSP does not increase after wash out of NH4Cl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21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45212"/>
              </p:ext>
            </p:extLst>
          </p:nvPr>
        </p:nvGraphicFramePr>
        <p:xfrm>
          <a:off x="152400" y="76200"/>
          <a:ext cx="8610600" cy="674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SPW 12.0 Graph" r:id="rId3" imgW="1562090" imgH="1219200" progId="SigmaPlotGraphicObject.11">
                  <p:embed/>
                </p:oleObj>
              </mc:Choice>
              <mc:Fallback>
                <p:oleObj name="SPW 12.0 Graph" r:id="rId3" imgW="1562090" imgH="1219200" progId="SigmaPlotGraphicObject.11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76200"/>
                        <a:ext cx="8610600" cy="674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868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60mM ammonium chloride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868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2658521"/>
              </p:ext>
            </p:extLst>
          </p:nvPr>
        </p:nvGraphicFramePr>
        <p:xfrm>
          <a:off x="381000" y="-24436"/>
          <a:ext cx="7615238" cy="685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SPW 12.0 Graph" r:id="rId3" imgW="7615513" imgH="6853772" progId="SigmaPlotGraphicObject.11">
                  <p:embed/>
                </p:oleObj>
              </mc:Choice>
              <mc:Fallback>
                <p:oleObj name="SPW 12.0 Graph" r:id="rId3" imgW="7615513" imgH="6853772" progId="SigmaPlotGraphicObject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-24436"/>
                        <a:ext cx="7615238" cy="685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64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419777"/>
              </p:ext>
            </p:extLst>
          </p:nvPr>
        </p:nvGraphicFramePr>
        <p:xfrm>
          <a:off x="742950" y="427038"/>
          <a:ext cx="7658100" cy="600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SPW 12.0 Graph" r:id="rId3" imgW="7658333" imgH="6005838" progId="SigmaPlotGraphicObject.11">
                  <p:embed/>
                </p:oleObj>
              </mc:Choice>
              <mc:Fallback>
                <p:oleObj name="SPW 12.0 Graph" r:id="rId3" imgW="7658333" imgH="6005838" progId="SigmaPlotGraphicObject.11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427038"/>
                        <a:ext cx="7658100" cy="6005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6807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657600"/>
            <a:ext cx="28654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2087" y="2086768"/>
            <a:ext cx="4026703" cy="347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200400" y="381000"/>
            <a:ext cx="18182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Crayfish  NMJ</a:t>
            </a:r>
          </a:p>
          <a:p>
            <a:r>
              <a:rPr lang="en-US" dirty="0" smtClean="0"/>
              <a:t>40 Hz stimulation</a:t>
            </a:r>
          </a:p>
          <a:p>
            <a:r>
              <a:rPr lang="en-US" dirty="0" smtClean="0"/>
              <a:t>10 pulses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52578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0" y="2505670"/>
            <a:ext cx="20116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BTW</a:t>
            </a:r>
          </a:p>
          <a:p>
            <a:r>
              <a:rPr lang="en-US" dirty="0" smtClean="0"/>
              <a:t>CO2 in saline</a:t>
            </a:r>
          </a:p>
          <a:p>
            <a:r>
              <a:rPr lang="en-US" dirty="0" smtClean="0"/>
              <a:t>blocks transmission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123950" y="704850"/>
          <a:ext cx="6896100" cy="544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SPW 11.0 Graph" r:id="rId3" imgW="6910920" imgH="5418720" progId="SigmaPlotGraphicObject.11">
                  <p:embed/>
                </p:oleObj>
              </mc:Choice>
              <mc:Fallback>
                <p:oleObj name="SPW 11.0 Graph" r:id="rId3" imgW="6910920" imgH="5418720" progId="SigmaPlotGraphicObject.11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704850"/>
                        <a:ext cx="6896100" cy="544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65200" y="892175"/>
          <a:ext cx="7213600" cy="507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SPW 11.0 Graph" r:id="rId3" imgW="7213320" imgH="5076000" progId="SigmaPlotGraphicObject.11">
                  <p:embed/>
                </p:oleObj>
              </mc:Choice>
              <mc:Fallback>
                <p:oleObj name="SPW 11.0 Graph" r:id="rId3" imgW="7213320" imgH="5076000" progId="SigmaPlotGraphicObject.11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892175"/>
                        <a:ext cx="7213600" cy="507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00200" y="1067447"/>
          <a:ext cx="6891338" cy="5476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SPW 11.0 Graph" r:id="rId3" imgW="7839720" imgH="6228720" progId="SigmaPlotGraphicObject.11">
                  <p:embed/>
                </p:oleObj>
              </mc:Choice>
              <mc:Fallback>
                <p:oleObj name="SPW 11.0 Graph" r:id="rId3" imgW="7839720" imgH="6228720" progId="SigmaPlotGraphicObject.11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067447"/>
                        <a:ext cx="6891338" cy="54762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04800"/>
            <a:ext cx="9095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Na  is reduced in saline to examine if the reduced Na so when</a:t>
            </a:r>
          </a:p>
          <a:p>
            <a:r>
              <a:rPr lang="en-US" dirty="0" smtClean="0"/>
              <a:t> adding (</a:t>
            </a:r>
            <a:r>
              <a:rPr lang="en-US" dirty="0" smtClean="0">
                <a:solidFill>
                  <a:srgbClr val="FF0000"/>
                </a:solidFill>
              </a:rPr>
              <a:t>60mM</a:t>
            </a:r>
            <a:r>
              <a:rPr lang="en-US" dirty="0" smtClean="0"/>
              <a:t>) NH4Cl with reduced Na +added NH4Cl  (balance </a:t>
            </a:r>
            <a:r>
              <a:rPr lang="en-US" dirty="0" err="1" smtClean="0"/>
              <a:t>Osm</a:t>
            </a:r>
            <a:r>
              <a:rPr lang="en-US" dirty="0" smtClean="0"/>
              <a:t>) to ensure nerve was still </a:t>
            </a:r>
          </a:p>
          <a:p>
            <a:r>
              <a:rPr lang="en-US" dirty="0" smtClean="0"/>
              <a:t> able to function with the reduced Na+ in the NH4Cl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9718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Need to divide Amplitude by 10x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795338" y="444500"/>
          <a:ext cx="7554912" cy="597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SPW 11.0 Graph" r:id="rId3" imgW="7555320" imgH="5970960" progId="SigmaPlotGraphicObject.11">
                  <p:embed/>
                </p:oleObj>
              </mc:Choice>
              <mc:Fallback>
                <p:oleObj name="SPW 11.0 Graph" r:id="rId3" imgW="7555320" imgH="5970960" progId="SigmaPlotGraphicObject.11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8" y="444500"/>
                        <a:ext cx="7554912" cy="597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381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Need to divide Amplitude by 10x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754063" y="469900"/>
          <a:ext cx="7637462" cy="591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SPW 11.0 Graph" r:id="rId3" imgW="7637760" imgH="5920560" progId="SigmaPlotGraphicObject.11">
                  <p:embed/>
                </p:oleObj>
              </mc:Choice>
              <mc:Fallback>
                <p:oleObj name="SPW 11.0 Graph" r:id="rId3" imgW="7637760" imgH="5920560" progId="SigmaPlotGraphicObject.11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3" y="469900"/>
                        <a:ext cx="7637462" cy="591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2286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Need to divide Amplitude by 10x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Effect of NH4Cl on synaptic transmission in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Drosophila</a:t>
            </a:r>
            <a:r>
              <a:rPr lang="en-US" i="1" dirty="0" smtClean="0"/>
              <a:t> </a:t>
            </a:r>
            <a:r>
              <a:rPr lang="en-US" dirty="0" smtClean="0"/>
              <a:t>larvae neuromuscular junction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039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6" descr="C:\Student-subfolders\Nick B\Figures for Paper\re-new fig6.tif"/>
          <p:cNvPicPr>
            <a:picLocks noChangeAspect="1" noChangeArrowheads="1"/>
          </p:cNvPicPr>
          <p:nvPr/>
        </p:nvPicPr>
        <p:blipFill>
          <a:blip r:embed="rId2" cstate="print"/>
          <a:srcRect b="67408"/>
          <a:stretch>
            <a:fillRect/>
          </a:stretch>
        </p:blipFill>
        <p:spPr bwMode="auto">
          <a:xfrm>
            <a:off x="524707" y="838200"/>
            <a:ext cx="861929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0" y="6019800"/>
            <a:ext cx="41128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Stimulate and recruit both motor neurons</a:t>
            </a:r>
          </a:p>
          <a:p>
            <a:r>
              <a:rPr lang="en-US" dirty="0" smtClean="0"/>
              <a:t>1 Hz stimulation rate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148</Words>
  <Application>Microsoft Office PowerPoint</Application>
  <PresentationFormat>On-screen Show (4:3)</PresentationFormat>
  <Paragraphs>22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Office Theme</vt:lpstr>
      <vt:lpstr>SPW 11.0 Graph</vt:lpstr>
      <vt:lpstr>SPW 12.0 Graph</vt:lpstr>
      <vt:lpstr>Effect of NH4Cl on synaptic transmission in crayfish neuromuscular junction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Effect of NH4Cl on synaptic transmission in Drosophila larvae neuromuscular junction</vt:lpstr>
      <vt:lpstr>PowerPoint Presentation</vt:lpstr>
      <vt:lpstr>20mM ammonium chloride</vt:lpstr>
      <vt:lpstr>PowerPoint Presentation</vt:lpstr>
      <vt:lpstr>PowerPoint Presentation</vt:lpstr>
      <vt:lpstr>PowerPoint Presentation</vt:lpstr>
      <vt:lpstr>60mM ammonium chloride</vt:lpstr>
      <vt:lpstr>PowerPoint Presentation</vt:lpstr>
      <vt:lpstr>PowerPoint Presentation</vt:lpstr>
    </vt:vector>
  </TitlesOfParts>
  <Company>UKY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robin</dc:creator>
  <cp:lastModifiedBy>Robin</cp:lastModifiedBy>
  <cp:revision>23</cp:revision>
  <dcterms:created xsi:type="dcterms:W3CDTF">2012-08-24T22:19:09Z</dcterms:created>
  <dcterms:modified xsi:type="dcterms:W3CDTF">2015-12-06T21:31:26Z</dcterms:modified>
</cp:coreProperties>
</file>